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69"/>
    <a:srgbClr val="C10605"/>
    <a:srgbClr val="FFD96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81000"/>
            <a:ext cx="8636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0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474E9.254B4980" TargetMode="External"/><Relationship Id="rId3" Type="http://schemas.openxmlformats.org/officeDocument/2006/relationships/image" Target="cid:image003.png@01D474E9.254B4980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cid:image004.png@01D474E9.254B4980" TargetMode="External"/><Relationship Id="rId10" Type="http://schemas.openxmlformats.org/officeDocument/2006/relationships/image" Target="cid:image002.png@01D474E9.254B4980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5157" b="6750"/>
          <a:stretch/>
        </p:blipFill>
        <p:spPr>
          <a:xfrm>
            <a:off x="3188370" y="-9394"/>
            <a:ext cx="9003630" cy="6867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93896" y="-9393"/>
            <a:ext cx="3082753" cy="6867394"/>
          </a:xfrm>
          <a:prstGeom prst="rect">
            <a:avLst/>
          </a:prstGeom>
          <a:solidFill>
            <a:srgbClr val="44546A">
              <a:alpha val="8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349" y="266881"/>
            <a:ext cx="4680877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8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WordArt 36"/>
          <p:cNvSpPr>
            <a:spLocks noChangeArrowheads="1" noChangeShapeType="1" noTextEdit="1"/>
          </p:cNvSpPr>
          <p:nvPr/>
        </p:nvSpPr>
        <p:spPr bwMode="auto">
          <a:xfrm>
            <a:off x="2986088" y="47626"/>
            <a:ext cx="14287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59" b="1" i="1" kern="10" normalizeH="1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191966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7763" y="1247155"/>
            <a:ext cx="2610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Statistical Process Control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576" y="375960"/>
            <a:ext cx="4262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WHY DO SPC?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10" y="1534440"/>
            <a:ext cx="285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tx2"/>
                </a:solidFill>
                <a:latin typeface="Calibri" panose="020F0502020204030204" pitchFamily="34" charset="0"/>
              </a:rPr>
              <a:t>SPC helps manufacturers make the </a:t>
            </a:r>
            <a:r>
              <a:rPr lang="en-US" altLang="en-US" b="1" i="1" dirty="0">
                <a:solidFill>
                  <a:schemeClr val="tx2"/>
                </a:solidFill>
                <a:latin typeface="Calibri" panose="020F0502020204030204" pitchFamily="34" charset="0"/>
              </a:rPr>
              <a:t>HIGHEST QUALITY PRODUCT </a:t>
            </a:r>
            <a:r>
              <a:rPr lang="en-US" altLang="en-US" i="1" dirty="0">
                <a:solidFill>
                  <a:schemeClr val="tx2"/>
                </a:solidFill>
                <a:latin typeface="Calibri" panose="020F0502020204030204" pitchFamily="34" charset="0"/>
              </a:rPr>
              <a:t>at the </a:t>
            </a:r>
            <a:r>
              <a:rPr lang="en-US" altLang="en-US" b="1" i="1" dirty="0">
                <a:solidFill>
                  <a:schemeClr val="tx2"/>
                </a:solidFill>
                <a:latin typeface="Calibri" panose="020F0502020204030204" pitchFamily="34" charset="0"/>
              </a:rPr>
              <a:t>LOWEST POSSIBLE COST.</a:t>
            </a:r>
            <a:endParaRPr lang="en-US" alt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880" y="3301343"/>
            <a:ext cx="2929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SPC monitors the performance of a process and, using statistics, helps </a:t>
            </a:r>
            <a:r>
              <a:rPr lang="en-US" altLang="en-US" sz="2400" b="1" spc="50" dirty="0">
                <a:solidFill>
                  <a:schemeClr val="tx2"/>
                </a:solidFill>
                <a:latin typeface="Calibri" panose="020F0502020204030204" pitchFamily="34" charset="0"/>
              </a:rPr>
              <a:t>IDENTIFY TRENDS </a:t>
            </a: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400" b="1" spc="50" dirty="0">
                <a:solidFill>
                  <a:schemeClr val="tx2"/>
                </a:solidFill>
                <a:latin typeface="Calibri" panose="020F0502020204030204" pitchFamily="34" charset="0"/>
              </a:rPr>
              <a:t>VARIATION</a:t>
            </a: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 to prevent the process from going out of control</a:t>
            </a:r>
            <a:r>
              <a:rPr lang="en-US" altLang="en-US" sz="2000" spc="5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381604" y="481682"/>
            <a:ext cx="252268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spc="-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BENEFITS OF AUTOMATED SPC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7764" y="2076781"/>
            <a:ext cx="2610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MONITOR PROCESSES IN REAL-TIME</a:t>
            </a:r>
          </a:p>
          <a:p>
            <a:pPr algn="ctr">
              <a:defRPr/>
            </a:pP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Improve Quality </a:t>
            </a:r>
          </a:p>
          <a:p>
            <a:pPr algn="ctr">
              <a:defRPr/>
            </a:pP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Reduce Process variation, scrap &amp; rework</a:t>
            </a:r>
          </a:p>
          <a:p>
            <a:pPr algn="ctr">
              <a:defRPr/>
            </a:pPr>
            <a:endParaRPr lang="en-US" altLang="en-US" sz="1600" cap="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Eliminate paperwork</a:t>
            </a:r>
          </a:p>
          <a:p>
            <a:pPr algn="ctr">
              <a:defRPr/>
            </a:pPr>
            <a:endParaRPr lang="en-US" altLang="en-US" sz="1600" cap="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Comply with customer &amp; regulatory requirements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6476" y="368301"/>
            <a:ext cx="2632945" cy="13978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2578" y="441991"/>
            <a:ext cx="4262510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624909" y="5887233"/>
            <a:ext cx="2030821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42" y="6261108"/>
            <a:ext cx="1879484" cy="456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3753" y="6067617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©2019 DataNet Quality Systems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3867" y="3041024"/>
            <a:ext cx="2403938" cy="2715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24415" y="0"/>
            <a:ext cx="746758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85579" y="5824155"/>
            <a:ext cx="6532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RANDOM VARIATION </a:t>
            </a:r>
            <a:r>
              <a:rPr lang="en-US" dirty="0"/>
              <a:t>is normal and expected. </a:t>
            </a:r>
          </a:p>
          <a:p>
            <a:r>
              <a:rPr lang="en-US" b="1" dirty="0"/>
              <a:t>ASSIGNABLE CAUSE VARIATION </a:t>
            </a:r>
            <a:r>
              <a:rPr lang="en-US" dirty="0"/>
              <a:t>is the result of at least one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EXTERNAL INFLUENCE </a:t>
            </a:r>
            <a:r>
              <a:rPr lang="en-US" dirty="0"/>
              <a:t>and indicates a process is </a:t>
            </a:r>
            <a:r>
              <a:rPr lang="en-US" b="1" dirty="0"/>
              <a:t>OUT OF CONTROL. </a:t>
            </a:r>
            <a:endParaRPr lang="en-US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238" y="3531220"/>
            <a:ext cx="45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MEAN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b="1" dirty="0"/>
              <a:t>AVERAGE of MEASUREMENTS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341" y="2691529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91" y="6354295"/>
            <a:ext cx="1879487" cy="45655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275427"/>
            <a:ext cx="4680878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2340" y="450537"/>
            <a:ext cx="4254151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2340" y="384505"/>
            <a:ext cx="425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VARIATION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0238" y="2943946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0540" y="5350100"/>
            <a:ext cx="5901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ALL PROCESSES HAVE VARIATION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40" y="1595827"/>
            <a:ext cx="4211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tx2"/>
                </a:solidFill>
              </a:rPr>
              <a:t>In SPC, variation refers to differences in observed measurements from the expected target value.</a:t>
            </a:r>
            <a:endParaRPr lang="en-US" alt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6341" y="6173710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5F7D-9458-544E-90D6-911905A6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674" y="404408"/>
            <a:ext cx="5977251" cy="4628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85858-A794-254E-81C1-8228AFEB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48" y="90887"/>
            <a:ext cx="6769087" cy="525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C4222-42DC-1246-9083-810CD89BA060}"/>
              </a:ext>
            </a:extLst>
          </p:cNvPr>
          <p:cNvSpPr txBox="1"/>
          <p:nvPr/>
        </p:nvSpPr>
        <p:spPr>
          <a:xfrm>
            <a:off x="102974" y="5480920"/>
            <a:ext cx="43206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2538" algn="l"/>
              </a:tabLst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SUBGROUP </a:t>
            </a:r>
            <a:r>
              <a:rPr lang="en-US" altLang="en-US" sz="1600" dirty="0">
                <a:latin typeface="Calibri" panose="020F0502020204030204" pitchFamily="34" charset="0"/>
              </a:rPr>
              <a:t>| </a:t>
            </a:r>
            <a:r>
              <a:rPr lang="en-US" sz="1600" b="1" dirty="0"/>
              <a:t>GROUP of MEASUREMENTS </a:t>
            </a:r>
            <a:r>
              <a:rPr lang="en-US" sz="1600" dirty="0"/>
              <a:t>used </a:t>
            </a:r>
            <a:br>
              <a:rPr lang="en-US" sz="1600" dirty="0"/>
            </a:br>
            <a:r>
              <a:rPr lang="en-US" sz="1600" dirty="0"/>
              <a:t>	to plot a point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86BC5-2934-5B47-9CB9-B9BF85471E3F}"/>
              </a:ext>
            </a:extLst>
          </p:cNvPr>
          <p:cNvSpPr txBox="1"/>
          <p:nvPr/>
        </p:nvSpPr>
        <p:spPr>
          <a:xfrm>
            <a:off x="102974" y="4803520"/>
            <a:ext cx="47791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24088" algn="l"/>
              </a:tabLst>
            </a:pPr>
            <a:r>
              <a:rPr lang="en-US" altLang="en-US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STANDARD DEVIATION</a:t>
            </a:r>
            <a:r>
              <a:rPr lang="en-US" altLang="en-US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| </a:t>
            </a:r>
            <a:r>
              <a:rPr lang="en-US" sz="1600" dirty="0"/>
              <a:t>The </a:t>
            </a:r>
            <a:r>
              <a:rPr lang="en-US" sz="1600" b="1" dirty="0"/>
              <a:t>EXTENT of VARIATION</a:t>
            </a:r>
            <a:br>
              <a:rPr lang="en-US" sz="1600" b="1" dirty="0"/>
            </a:br>
            <a:r>
              <a:rPr lang="en-US" sz="1600" b="1" dirty="0"/>
              <a:t> 	</a:t>
            </a:r>
            <a:r>
              <a:rPr lang="en-US" sz="1600" dirty="0"/>
              <a:t>for a set of data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008C6-4486-D640-8AE6-8C883F151E2B}"/>
              </a:ext>
            </a:extLst>
          </p:cNvPr>
          <p:cNvSpPr txBox="1"/>
          <p:nvPr/>
        </p:nvSpPr>
        <p:spPr>
          <a:xfrm>
            <a:off x="120238" y="4043196"/>
            <a:ext cx="35132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7938">
              <a:tabLst>
                <a:tab pos="850900" algn="l"/>
              </a:tabLst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SIGMA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| </a:t>
            </a:r>
            <a:r>
              <a:rPr lang="en-US" sz="1600" b="1" dirty="0"/>
              <a:t>SPREAD of MEASUREMENTS 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US" sz="1600" dirty="0"/>
              <a:t>(process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41963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AB06758-D615-084F-B857-495614CFEC73}"/>
              </a:ext>
            </a:extLst>
          </p:cNvPr>
          <p:cNvSpPr/>
          <p:nvPr/>
        </p:nvSpPr>
        <p:spPr>
          <a:xfrm>
            <a:off x="0" y="275426"/>
            <a:ext cx="4680878" cy="18682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48838" y="-9394"/>
            <a:ext cx="7443162" cy="692894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4" descr="cid:image003.png@01D474E9.254B49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039350"/>
            <a:ext cx="5857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cid:image004.png@01D474E9.254B49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373225"/>
            <a:ext cx="5857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1" y="4722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24001" y="95799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524001" y="141423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581863" y="202314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High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High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7137" y="450537"/>
            <a:ext cx="4314563" cy="150362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7136" y="427236"/>
            <a:ext cx="4314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PROCESS</a:t>
            </a:r>
            <a:b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323" y="3978869"/>
            <a:ext cx="42751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6366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HISTOGRAM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b="1" dirty="0"/>
              <a:t>TALLY of MEASUREMENTS </a:t>
            </a:r>
            <a:r>
              <a:rPr lang="en-US" sz="1600" dirty="0"/>
              <a:t>that</a:t>
            </a:r>
            <a:br>
              <a:rPr lang="en-US" sz="1600" dirty="0"/>
            </a:br>
            <a:r>
              <a:rPr lang="en-US" sz="1600" dirty="0"/>
              <a:t>	shows the </a:t>
            </a:r>
            <a:r>
              <a:rPr lang="en-US" sz="1600" b="1" dirty="0"/>
              <a:t>DATA DISTRIBUTION</a:t>
            </a:r>
            <a:endParaRPr lang="en-US" altLang="en-US" sz="800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" y="6271452"/>
            <a:ext cx="1879487" cy="456556"/>
          </a:xfrm>
          <a:prstGeom prst="rect">
            <a:avLst/>
          </a:prstGeom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154207" y="203706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Low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570679" y="3572252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High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.67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143023" y="3573644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Low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.21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</a:t>
            </a:r>
          </a:p>
        </p:txBody>
      </p:sp>
      <p:pic>
        <p:nvPicPr>
          <p:cNvPr id="7176" name="Picture 5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88" y="4218319"/>
            <a:ext cx="3428566" cy="253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" descr="cid:image001.png@01D474E9.254B498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05" y="846571"/>
            <a:ext cx="3418371" cy="25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72" y="846571"/>
            <a:ext cx="3411290" cy="25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" descr="cid:image002.png@01D474E9.254B498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06" y="4210761"/>
            <a:ext cx="3418370" cy="25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7136" y="2261733"/>
            <a:ext cx="43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A method of analyzing a process to determine its capacity to produce units within specification limits.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613" y="3388535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1716" y="3281478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122" y="6106559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F0B1-8388-C842-8F1E-085F4C8AB1E3}"/>
              </a:ext>
            </a:extLst>
          </p:cNvPr>
          <p:cNvSpPr txBox="1"/>
          <p:nvPr/>
        </p:nvSpPr>
        <p:spPr>
          <a:xfrm>
            <a:off x="139382" y="4670999"/>
            <a:ext cx="38960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dirty="0"/>
              <a:t>Indicates the </a:t>
            </a:r>
            <a:r>
              <a:rPr lang="en-US" sz="1600" b="1" dirty="0"/>
              <a:t>DISTRIBUTION WIDTH </a:t>
            </a:r>
            <a:r>
              <a:rPr lang="en-US" sz="1600" dirty="0"/>
              <a:t>for 	the data </a:t>
            </a:r>
            <a:r>
              <a:rPr lang="en-US" sz="1400" i="1" dirty="0"/>
              <a:t>(Target </a:t>
            </a:r>
            <a:r>
              <a:rPr lang="en-US" sz="1400" i="1" dirty="0" err="1"/>
              <a:t>Cp</a:t>
            </a:r>
            <a:r>
              <a:rPr lang="en-US" sz="1400" i="1" dirty="0"/>
              <a:t> &gt; 1.3)</a:t>
            </a:r>
            <a:endParaRPr lang="en-US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396E4-F715-4C4C-8B8C-E3C4F41AB3E5}"/>
              </a:ext>
            </a:extLst>
          </p:cNvPr>
          <p:cNvSpPr txBox="1"/>
          <p:nvPr/>
        </p:nvSpPr>
        <p:spPr>
          <a:xfrm>
            <a:off x="157396" y="5370386"/>
            <a:ext cx="4397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CPK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dirty="0"/>
              <a:t>Indicates the data </a:t>
            </a:r>
            <a:r>
              <a:rPr lang="en-US" sz="1600" b="1" dirty="0"/>
              <a:t>WIDTH AND CENTERING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US" sz="1600" dirty="0"/>
              <a:t>relative to </a:t>
            </a:r>
            <a:r>
              <a:rPr lang="en-US" sz="1600" b="1" dirty="0"/>
              <a:t>SPECIFICATIONS </a:t>
            </a:r>
            <a:r>
              <a:rPr lang="en-US" sz="1400" i="1" dirty="0"/>
              <a:t>(Target </a:t>
            </a:r>
            <a:r>
              <a:rPr lang="en-US" sz="1400" i="1" dirty="0" err="1"/>
              <a:t>Cpk</a:t>
            </a:r>
            <a:r>
              <a:rPr lang="en-US" sz="1400" i="1" dirty="0"/>
              <a:t> &gt; 1.3)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3217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48838" y="-9393"/>
            <a:ext cx="7443162" cy="68673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C141E-692F-E94E-9334-967C59D6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2" y="606934"/>
            <a:ext cx="10697619" cy="54747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A1BE0B-D8F7-0748-B154-82508D12C07E}"/>
              </a:ext>
            </a:extLst>
          </p:cNvPr>
          <p:cNvSpPr/>
          <p:nvPr/>
        </p:nvSpPr>
        <p:spPr>
          <a:xfrm>
            <a:off x="0" y="360887"/>
            <a:ext cx="4024597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9201" y="228968"/>
            <a:ext cx="5109731" cy="2421479"/>
          </a:xfrm>
          <a:prstGeom prst="rect">
            <a:avLst/>
          </a:prstGeom>
          <a:solidFill>
            <a:srgbClr val="C00000">
              <a:alpha val="98000"/>
            </a:srgbClr>
          </a:solidFill>
          <a:ln w="19050">
            <a:solidFill>
              <a:schemeClr val="bg1"/>
            </a:solidFill>
          </a:ln>
          <a:effectLst>
            <a:outerShdw blurRad="50800" dist="50800" dir="228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6680" y="4255615"/>
            <a:ext cx="5109731" cy="2371467"/>
          </a:xfrm>
          <a:prstGeom prst="rect">
            <a:avLst/>
          </a:prstGeom>
          <a:solidFill>
            <a:srgbClr val="FFD966">
              <a:alpha val="97647"/>
            </a:srgbClr>
          </a:solidFill>
          <a:ln w="19050">
            <a:solidFill>
              <a:schemeClr val="bg1"/>
            </a:solidFill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90533" y="4282430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CONTROL LIMITS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397" y="535997"/>
            <a:ext cx="3711127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397" y="469966"/>
            <a:ext cx="3695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LIMITS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4582" y="249568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SPECIFICATION LIMITS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FD97E-3B67-5E43-A72D-D4C8DF490DFD}"/>
              </a:ext>
            </a:extLst>
          </p:cNvPr>
          <p:cNvSpPr/>
          <p:nvPr/>
        </p:nvSpPr>
        <p:spPr>
          <a:xfrm>
            <a:off x="10253570" y="514570"/>
            <a:ext cx="1256647" cy="1258239"/>
          </a:xfrm>
          <a:prstGeom prst="ellipse">
            <a:avLst/>
          </a:prstGeom>
          <a:noFill/>
          <a:ln w="101600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C95F57-2F3A-DA40-9171-94D0CF2CF89C}"/>
              </a:ext>
            </a:extLst>
          </p:cNvPr>
          <p:cNvCxnSpPr>
            <a:cxnSpLocks/>
          </p:cNvCxnSpPr>
          <p:nvPr/>
        </p:nvCxnSpPr>
        <p:spPr>
          <a:xfrm flipH="1">
            <a:off x="9202562" y="1234932"/>
            <a:ext cx="933897" cy="147296"/>
          </a:xfrm>
          <a:prstGeom prst="line">
            <a:avLst/>
          </a:prstGeom>
          <a:ln w="104775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C67A60-5CA1-2849-91F7-F722CDBA7B63}"/>
              </a:ext>
            </a:extLst>
          </p:cNvPr>
          <p:cNvCxnSpPr>
            <a:cxnSpLocks/>
          </p:cNvCxnSpPr>
          <p:nvPr/>
        </p:nvCxnSpPr>
        <p:spPr>
          <a:xfrm flipH="1">
            <a:off x="8793622" y="3422215"/>
            <a:ext cx="1209023" cy="783661"/>
          </a:xfrm>
          <a:prstGeom prst="line">
            <a:avLst/>
          </a:prstGeom>
          <a:ln w="104775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0C0B5EC-B9EA-9940-A407-B8C218142448}"/>
              </a:ext>
            </a:extLst>
          </p:cNvPr>
          <p:cNvSpPr/>
          <p:nvPr/>
        </p:nvSpPr>
        <p:spPr>
          <a:xfrm>
            <a:off x="10024946" y="2076256"/>
            <a:ext cx="1771486" cy="1770914"/>
          </a:xfrm>
          <a:prstGeom prst="ellipse">
            <a:avLst/>
          </a:prstGeom>
          <a:noFill/>
          <a:ln w="101600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DEDA10-312A-474C-82CF-623F6A536A5C}"/>
              </a:ext>
            </a:extLst>
          </p:cNvPr>
          <p:cNvSpPr/>
          <p:nvPr/>
        </p:nvSpPr>
        <p:spPr>
          <a:xfrm>
            <a:off x="10318181" y="4636676"/>
            <a:ext cx="1256647" cy="1258239"/>
          </a:xfrm>
          <a:prstGeom prst="ellipse">
            <a:avLst/>
          </a:prstGeom>
          <a:noFill/>
          <a:ln w="101600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EB808C-A232-904F-8B5A-850FD09AC298}"/>
              </a:ext>
            </a:extLst>
          </p:cNvPr>
          <p:cNvCxnSpPr>
            <a:cxnSpLocks/>
          </p:cNvCxnSpPr>
          <p:nvPr/>
        </p:nvCxnSpPr>
        <p:spPr>
          <a:xfrm flipH="1" flipV="1">
            <a:off x="7836493" y="2700186"/>
            <a:ext cx="2481689" cy="2094838"/>
          </a:xfrm>
          <a:prstGeom prst="line">
            <a:avLst/>
          </a:prstGeom>
          <a:ln w="104775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B7AD17F-292D-B64C-8F0F-08784EBD55D8}"/>
              </a:ext>
            </a:extLst>
          </p:cNvPr>
          <p:cNvSpPr txBox="1"/>
          <p:nvPr/>
        </p:nvSpPr>
        <p:spPr>
          <a:xfrm>
            <a:off x="4105589" y="1927634"/>
            <a:ext cx="509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solidFill>
                  <a:schemeClr val="bg1"/>
                </a:solidFill>
              </a:rPr>
              <a:t>NOTE: A point outside the specification limits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indicates that the part is out of tolerance (defective).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FC8B85-694C-6040-B71C-FB168CE154A7}"/>
              </a:ext>
            </a:extLst>
          </p:cNvPr>
          <p:cNvSpPr txBox="1"/>
          <p:nvPr/>
        </p:nvSpPr>
        <p:spPr>
          <a:xfrm>
            <a:off x="4171792" y="1049818"/>
            <a:ext cx="479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Range of acceptable measurements from the CUSTOMER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D2FB4-6FE9-6F47-90EA-82B9B971EC36}"/>
              </a:ext>
            </a:extLst>
          </p:cNvPr>
          <p:cNvSpPr txBox="1"/>
          <p:nvPr/>
        </p:nvSpPr>
        <p:spPr>
          <a:xfrm>
            <a:off x="4164357" y="5922749"/>
            <a:ext cx="49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solidFill>
                  <a:schemeClr val="tx2"/>
                </a:solidFill>
              </a:rPr>
              <a:t>NOTE: A point outside the control limits indicates that the process is out of control.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0366F8-1232-5945-BFDF-F7CACAC8FBCF}"/>
              </a:ext>
            </a:extLst>
          </p:cNvPr>
          <p:cNvSpPr txBox="1"/>
          <p:nvPr/>
        </p:nvSpPr>
        <p:spPr>
          <a:xfrm>
            <a:off x="4105589" y="5041901"/>
            <a:ext cx="507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Region based </a:t>
            </a:r>
            <a:r>
              <a:rPr lang="en-US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on SPC 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theory to guide PROCESS IMPROVEMENT</a:t>
            </a:r>
            <a:endParaRPr lang="en-US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9BEB82-DDDE-274C-9AEA-3644D6469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" y="6271452"/>
            <a:ext cx="1879487" cy="4565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56DF97-96C7-1A4E-B5CC-B48738F30650}"/>
              </a:ext>
            </a:extLst>
          </p:cNvPr>
          <p:cNvSpPr txBox="1"/>
          <p:nvPr/>
        </p:nvSpPr>
        <p:spPr>
          <a:xfrm>
            <a:off x="381122" y="6106559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</p:spTree>
    <p:extLst>
      <p:ext uri="{BB962C8B-B14F-4D97-AF65-F5344CB8AC3E}">
        <p14:creationId xmlns:p14="http://schemas.microsoft.com/office/powerpoint/2010/main" val="145474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81173" y="-9393"/>
            <a:ext cx="8010827" cy="68673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967B06-CD77-6649-9A1D-ABDFB4CF4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9"/>
          <a:stretch/>
        </p:blipFill>
        <p:spPr>
          <a:xfrm>
            <a:off x="4181173" y="886789"/>
            <a:ext cx="7852616" cy="483481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F5881D-043D-8E47-B035-222765F9093C}"/>
              </a:ext>
            </a:extLst>
          </p:cNvPr>
          <p:cNvSpPr/>
          <p:nvPr/>
        </p:nvSpPr>
        <p:spPr>
          <a:xfrm>
            <a:off x="0" y="296937"/>
            <a:ext cx="4680878" cy="1857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4681" y="452874"/>
            <a:ext cx="4293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CONTROL CHART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8723" y="154063"/>
            <a:ext cx="674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PLOT OF DATA AGAINST  CONTROL LIMITS</a:t>
            </a:r>
            <a:endParaRPr lang="en-US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557" y="3986810"/>
            <a:ext cx="41098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2538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XBAR Chart</a:t>
            </a:r>
            <a:r>
              <a:rPr lang="en-US" altLang="en-US" b="1" kern="0" dirty="0"/>
              <a:t>  </a:t>
            </a:r>
            <a:r>
              <a:rPr lang="en-US" altLang="en-US" sz="1600" kern="0" dirty="0"/>
              <a:t>|  </a:t>
            </a:r>
            <a:r>
              <a:rPr lang="en-US" sz="1600" b="1" dirty="0"/>
              <a:t>PLOTS the AVERAGE </a:t>
            </a:r>
            <a:r>
              <a:rPr lang="en-US" sz="1600" dirty="0"/>
              <a:t>of a 	 	subgroup’s measurements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64" y="6206231"/>
            <a:ext cx="1879484" cy="456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526" y="2289481"/>
            <a:ext cx="4034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/>
              <a:t>A chart to visualize process performance against calculated control limits and to reveal variation among measurements.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4681" y="3336558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29" y="3441147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9897" y="6013048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©2019 DataNet Quality Systems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27EB5B-9A76-9A4F-B084-553D9433E9D9}"/>
              </a:ext>
            </a:extLst>
          </p:cNvPr>
          <p:cNvSpPr/>
          <p:nvPr/>
        </p:nvSpPr>
        <p:spPr>
          <a:xfrm>
            <a:off x="4434147" y="3850183"/>
            <a:ext cx="5109731" cy="2730342"/>
          </a:xfrm>
          <a:prstGeom prst="rect">
            <a:avLst/>
          </a:prstGeom>
          <a:solidFill>
            <a:srgbClr val="FFD966">
              <a:alpha val="97647"/>
            </a:srgbClr>
          </a:solidFill>
          <a:ln w="19050">
            <a:solidFill>
              <a:schemeClr val="bg1"/>
            </a:solidFill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7951E-0383-654B-B438-65F7A8DCFFC3}"/>
              </a:ext>
            </a:extLst>
          </p:cNvPr>
          <p:cNvSpPr/>
          <p:nvPr/>
        </p:nvSpPr>
        <p:spPr>
          <a:xfrm>
            <a:off x="4474182" y="3908063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LIMIT VIOLATION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601C49-F458-104A-9319-A3CE8635D92C}"/>
              </a:ext>
            </a:extLst>
          </p:cNvPr>
          <p:cNvCxnSpPr>
            <a:cxnSpLocks/>
          </p:cNvCxnSpPr>
          <p:nvPr/>
        </p:nvCxnSpPr>
        <p:spPr>
          <a:xfrm flipH="1">
            <a:off x="7526216" y="2830682"/>
            <a:ext cx="448407" cy="992559"/>
          </a:xfrm>
          <a:prstGeom prst="line">
            <a:avLst/>
          </a:prstGeom>
          <a:ln w="104775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2B1DEEB-1228-8A46-BD02-737D62490834}"/>
              </a:ext>
            </a:extLst>
          </p:cNvPr>
          <p:cNvSpPr/>
          <p:nvPr/>
        </p:nvSpPr>
        <p:spPr>
          <a:xfrm>
            <a:off x="7694343" y="1642646"/>
            <a:ext cx="1089325" cy="1085896"/>
          </a:xfrm>
          <a:prstGeom prst="ellipse">
            <a:avLst/>
          </a:prstGeom>
          <a:noFill/>
          <a:ln w="101600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D20C9-4451-D84D-AD1F-E4B192E18EDA}"/>
              </a:ext>
            </a:extLst>
          </p:cNvPr>
          <p:cNvSpPr txBox="1"/>
          <p:nvPr/>
        </p:nvSpPr>
        <p:spPr>
          <a:xfrm>
            <a:off x="4463031" y="4679821"/>
            <a:ext cx="5094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subgroup value exceeds the </a:t>
            </a:r>
          </a:p>
          <a:p>
            <a:pPr algn="ctr"/>
            <a:r>
              <a:rPr lang="en-US" sz="2800" b="1" dirty="0"/>
              <a:t>UPPER CONTROL LIMIT (UCL) </a:t>
            </a:r>
            <a:endParaRPr lang="en-US" sz="2800" dirty="0"/>
          </a:p>
          <a:p>
            <a:pPr algn="ctr"/>
            <a:r>
              <a:rPr lang="en-US" sz="2800" dirty="0"/>
              <a:t>indicating that the process is </a:t>
            </a:r>
          </a:p>
          <a:p>
            <a:pPr algn="ctr"/>
            <a:r>
              <a:rPr lang="en-US" sz="2800" b="1" dirty="0"/>
              <a:t>OUT of CONTROL</a:t>
            </a:r>
            <a:r>
              <a:rPr lang="en-US" sz="2800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D4DA2-13B2-EE44-B12A-EC204317F6A1}"/>
              </a:ext>
            </a:extLst>
          </p:cNvPr>
          <p:cNvSpPr txBox="1"/>
          <p:nvPr/>
        </p:nvSpPr>
        <p:spPr>
          <a:xfrm>
            <a:off x="104490" y="6076231"/>
            <a:ext cx="36793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MR Chart</a:t>
            </a:r>
            <a:r>
              <a:rPr lang="en-US" altLang="en-US" kern="0" dirty="0"/>
              <a:t> </a:t>
            </a:r>
            <a:r>
              <a:rPr lang="en-US" altLang="en-US" sz="1600" kern="0" dirty="0"/>
              <a:t>| </a:t>
            </a:r>
            <a:r>
              <a:rPr lang="en-US" sz="1600" b="1" dirty="0"/>
              <a:t>PLOTS the MOVING RANGE</a:t>
            </a:r>
            <a:br>
              <a:rPr lang="en-US" sz="1600" b="1" dirty="0"/>
            </a:br>
            <a:r>
              <a:rPr lang="en-US" sz="1600" b="1" dirty="0"/>
              <a:t>          </a:t>
            </a:r>
            <a:r>
              <a:rPr lang="en-US" sz="1600" dirty="0"/>
              <a:t>between successive measurements 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A2DADE-B6F8-074B-939A-1DA75B59637D}"/>
              </a:ext>
            </a:extLst>
          </p:cNvPr>
          <p:cNvSpPr txBox="1"/>
          <p:nvPr/>
        </p:nvSpPr>
        <p:spPr>
          <a:xfrm>
            <a:off x="127382" y="5385628"/>
            <a:ext cx="31612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Chart </a:t>
            </a:r>
            <a:r>
              <a:rPr lang="en-US" altLang="en-US" sz="1600" kern="0" dirty="0"/>
              <a:t>| </a:t>
            </a:r>
            <a:r>
              <a:rPr lang="en-US" sz="1600" b="1" dirty="0"/>
              <a:t>PLOTS each </a:t>
            </a:r>
            <a:r>
              <a:rPr lang="en-US" sz="1600" dirty="0"/>
              <a:t>I</a:t>
            </a:r>
            <a:r>
              <a:rPr lang="en-US" sz="1600" b="1" dirty="0"/>
              <a:t>NDIVIDUAL </a:t>
            </a:r>
          </a:p>
          <a:p>
            <a:r>
              <a:rPr lang="en-US" sz="1600" b="1" dirty="0"/>
              <a:t>                  </a:t>
            </a:r>
            <a:r>
              <a:rPr lang="en-US" sz="1600" dirty="0"/>
              <a:t>measurement on its own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BD618E-439D-7944-AA86-3B580F993742}"/>
              </a:ext>
            </a:extLst>
          </p:cNvPr>
          <p:cNvSpPr txBox="1"/>
          <p:nvPr/>
        </p:nvSpPr>
        <p:spPr>
          <a:xfrm>
            <a:off x="101687" y="4652307"/>
            <a:ext cx="4139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071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Range Chart</a:t>
            </a:r>
            <a:r>
              <a:rPr lang="en-US" altLang="en-US" kern="0" dirty="0"/>
              <a:t> </a:t>
            </a:r>
            <a:r>
              <a:rPr lang="en-US" altLang="en-US" sz="1600" kern="0" dirty="0"/>
              <a:t>| </a:t>
            </a:r>
            <a:r>
              <a:rPr lang="en-US" sz="1600" b="1" dirty="0"/>
              <a:t>PLOTS the RANGE </a:t>
            </a:r>
            <a:r>
              <a:rPr lang="en-US" sz="1600" dirty="0"/>
              <a:t>between</a:t>
            </a:r>
            <a:br>
              <a:rPr lang="en-US" sz="1600" dirty="0"/>
            </a:br>
            <a:r>
              <a:rPr lang="en-US" sz="1600" dirty="0"/>
              <a:t>	a subgroup’s high and low members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680" y="484721"/>
            <a:ext cx="4293587" cy="150362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10503</TotalTime>
  <Words>364</Words>
  <Application>Microsoft Macintosh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Armstrong</dc:creator>
  <cp:lastModifiedBy>Stephen Arnett</cp:lastModifiedBy>
  <cp:revision>85</cp:revision>
  <cp:lastPrinted>2019-02-02T18:40:26Z</cp:lastPrinted>
  <dcterms:created xsi:type="dcterms:W3CDTF">2018-11-12T19:08:51Z</dcterms:created>
  <dcterms:modified xsi:type="dcterms:W3CDTF">2019-04-08T21:40:44Z</dcterms:modified>
</cp:coreProperties>
</file>